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8" r:id="rId4"/>
    <p:sldId id="572" r:id="rId5"/>
    <p:sldId id="573" r:id="rId6"/>
    <p:sldId id="574" r:id="rId7"/>
    <p:sldId id="571" r:id="rId8"/>
    <p:sldId id="575" r:id="rId9"/>
    <p:sldId id="290" r:id="rId10"/>
    <p:sldId id="294" r:id="rId11"/>
    <p:sldId id="292" r:id="rId12"/>
    <p:sldId id="289" r:id="rId13"/>
    <p:sldId id="293" r:id="rId14"/>
    <p:sldId id="5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385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18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9B752-856F-CC4A-9679-ACF04C80359D}" type="doc">
      <dgm:prSet loTypeId="urn:microsoft.com/office/officeart/2005/8/layout/venn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F36D38-A2A7-CA4F-8CEA-9F59F0173B5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000" b="1" dirty="0"/>
            <a:t>General socio-economic, cultural and environmental factors</a:t>
          </a:r>
        </a:p>
        <a:p>
          <a:pPr>
            <a:spcAft>
              <a:spcPts val="0"/>
            </a:spcAft>
          </a:pPr>
          <a:r>
            <a:rPr lang="en-GB" sz="900" dirty="0"/>
            <a:t>(Welfare state; health system; technologies; cultural influences)</a:t>
          </a:r>
        </a:p>
      </dgm:t>
    </dgm:pt>
    <dgm:pt modelId="{FEE2134A-C9D6-D04B-BBA5-27D8B0451A16}" type="parTrans" cxnId="{F8A49C56-0F0B-6144-8393-A9C28730422A}">
      <dgm:prSet/>
      <dgm:spPr/>
      <dgm:t>
        <a:bodyPr/>
        <a:lstStyle/>
        <a:p>
          <a:endParaRPr lang="en-GB"/>
        </a:p>
      </dgm:t>
    </dgm:pt>
    <dgm:pt modelId="{25B213D7-9869-C148-B10A-3422C151E98C}" type="sibTrans" cxnId="{F8A49C56-0F0B-6144-8393-A9C28730422A}">
      <dgm:prSet/>
      <dgm:spPr/>
      <dgm:t>
        <a:bodyPr/>
        <a:lstStyle/>
        <a:p>
          <a:endParaRPr lang="en-GB"/>
        </a:p>
      </dgm:t>
    </dgm:pt>
    <dgm:pt modelId="{0C2C6D17-D86B-2B43-A3ED-BDEF64F0115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000" b="1" dirty="0"/>
            <a:t>Social and community factors</a:t>
          </a:r>
        </a:p>
        <a:p>
          <a:pPr>
            <a:spcAft>
              <a:spcPts val="0"/>
            </a:spcAft>
          </a:pPr>
          <a:r>
            <a:rPr lang="en-GB" sz="900" dirty="0"/>
            <a:t>(Neighbourhood, community; civic society)</a:t>
          </a:r>
        </a:p>
      </dgm:t>
    </dgm:pt>
    <dgm:pt modelId="{F57A23F9-1AF2-C44D-9306-96CCAE8ADD6F}" type="parTrans" cxnId="{4AE98660-720C-2846-BCA7-6C05712FA09C}">
      <dgm:prSet/>
      <dgm:spPr/>
      <dgm:t>
        <a:bodyPr/>
        <a:lstStyle/>
        <a:p>
          <a:endParaRPr lang="en-GB"/>
        </a:p>
      </dgm:t>
    </dgm:pt>
    <dgm:pt modelId="{8D63DF77-F1AD-3543-AD7E-D6EC8B9D9E97}" type="sibTrans" cxnId="{4AE98660-720C-2846-BCA7-6C05712FA09C}">
      <dgm:prSet/>
      <dgm:spPr/>
      <dgm:t>
        <a:bodyPr/>
        <a:lstStyle/>
        <a:p>
          <a:endParaRPr lang="en-GB"/>
        </a:p>
      </dgm:t>
    </dgm:pt>
    <dgm:pt modelId="{B03C3830-A393-114A-B549-2CD7DF9F1D6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000" b="1" dirty="0"/>
            <a:t>Organisational factors</a:t>
          </a:r>
        </a:p>
        <a:p>
          <a:pPr>
            <a:spcAft>
              <a:spcPts val="0"/>
            </a:spcAft>
          </a:pPr>
          <a:r>
            <a:rPr lang="en-GB" sz="900" dirty="0"/>
            <a:t>(Family/household context;  labour market) </a:t>
          </a:r>
        </a:p>
      </dgm:t>
    </dgm:pt>
    <dgm:pt modelId="{99DE725B-2391-0840-AEF5-4B3D7FDFC64F}" type="parTrans" cxnId="{4C609769-9AD5-E043-85CD-2E3095F6CEE5}">
      <dgm:prSet/>
      <dgm:spPr/>
      <dgm:t>
        <a:bodyPr/>
        <a:lstStyle/>
        <a:p>
          <a:endParaRPr lang="en-GB"/>
        </a:p>
      </dgm:t>
    </dgm:pt>
    <dgm:pt modelId="{597F827C-C74F-B849-AEEA-5E69F5B758C2}" type="sibTrans" cxnId="{4C609769-9AD5-E043-85CD-2E3095F6CEE5}">
      <dgm:prSet/>
      <dgm:spPr/>
      <dgm:t>
        <a:bodyPr/>
        <a:lstStyle/>
        <a:p>
          <a:endParaRPr lang="en-GB"/>
        </a:p>
      </dgm:t>
    </dgm:pt>
    <dgm:pt modelId="{B74EACF2-5696-B94B-A975-9ED0FE4EA45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000" b="1" dirty="0"/>
            <a:t>Individual factors</a:t>
          </a:r>
        </a:p>
        <a:p>
          <a:pPr>
            <a:spcAft>
              <a:spcPts val="0"/>
            </a:spcAft>
          </a:pPr>
          <a:r>
            <a:rPr lang="en-GB" sz="900" dirty="0"/>
            <a:t>(Diversity of older people; socio-demographic &amp; life-course influences; behaviours)</a:t>
          </a:r>
        </a:p>
      </dgm:t>
    </dgm:pt>
    <dgm:pt modelId="{A81708DF-9DC2-0540-855E-E845EE469C12}" type="parTrans" cxnId="{BE4E3871-7752-A447-8AA1-E3949F15309B}">
      <dgm:prSet/>
      <dgm:spPr/>
      <dgm:t>
        <a:bodyPr/>
        <a:lstStyle/>
        <a:p>
          <a:endParaRPr lang="en-GB"/>
        </a:p>
      </dgm:t>
    </dgm:pt>
    <dgm:pt modelId="{6F784A8A-09BA-F04D-9DFE-CEAE6E728BB7}" type="sibTrans" cxnId="{BE4E3871-7752-A447-8AA1-E3949F15309B}">
      <dgm:prSet/>
      <dgm:spPr/>
      <dgm:t>
        <a:bodyPr/>
        <a:lstStyle/>
        <a:p>
          <a:endParaRPr lang="en-GB"/>
        </a:p>
      </dgm:t>
    </dgm:pt>
    <dgm:pt modelId="{B676C3E8-5B1D-B542-87BF-7F5834EB186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000" b="1" dirty="0"/>
            <a:t>Underlying biology of unequal ageing</a:t>
          </a:r>
        </a:p>
      </dgm:t>
    </dgm:pt>
    <dgm:pt modelId="{2E5ADD7C-DFC1-684B-9E2D-4C5C87DE730F}" type="parTrans" cxnId="{A9D285D9-6EB0-834A-9602-249846613F1A}">
      <dgm:prSet/>
      <dgm:spPr/>
      <dgm:t>
        <a:bodyPr/>
        <a:lstStyle/>
        <a:p>
          <a:endParaRPr lang="en-GB"/>
        </a:p>
      </dgm:t>
    </dgm:pt>
    <dgm:pt modelId="{10D0110D-7088-A247-9FE9-F7D906B66E1C}" type="sibTrans" cxnId="{A9D285D9-6EB0-834A-9602-249846613F1A}">
      <dgm:prSet/>
      <dgm:spPr/>
      <dgm:t>
        <a:bodyPr/>
        <a:lstStyle/>
        <a:p>
          <a:endParaRPr lang="en-GB"/>
        </a:p>
      </dgm:t>
    </dgm:pt>
    <dgm:pt modelId="{B6FD549D-5B92-A547-86C1-AD5C1FFC7265}" type="pres">
      <dgm:prSet presAssocID="{C1C9B752-856F-CC4A-9679-ACF04C80359D}" presName="Name0" presStyleCnt="0">
        <dgm:presLayoutVars>
          <dgm:chMax val="7"/>
          <dgm:resizeHandles val="exact"/>
        </dgm:presLayoutVars>
      </dgm:prSet>
      <dgm:spPr/>
    </dgm:pt>
    <dgm:pt modelId="{454019E6-9ED1-A04B-8B00-E30962036235}" type="pres">
      <dgm:prSet presAssocID="{C1C9B752-856F-CC4A-9679-ACF04C80359D}" presName="comp1" presStyleCnt="0"/>
      <dgm:spPr/>
    </dgm:pt>
    <dgm:pt modelId="{6AB8DF8D-E3F1-3941-9423-BE5324A495AF}" type="pres">
      <dgm:prSet presAssocID="{C1C9B752-856F-CC4A-9679-ACF04C80359D}" presName="circle1" presStyleLbl="node1" presStyleIdx="0" presStyleCnt="5"/>
      <dgm:spPr/>
    </dgm:pt>
    <dgm:pt modelId="{3F6632FB-F2C7-C447-A5CC-C9AF1ADD10C8}" type="pres">
      <dgm:prSet presAssocID="{C1C9B752-856F-CC4A-9679-ACF04C80359D}" presName="c1text" presStyleLbl="node1" presStyleIdx="0" presStyleCnt="5">
        <dgm:presLayoutVars>
          <dgm:bulletEnabled val="1"/>
        </dgm:presLayoutVars>
      </dgm:prSet>
      <dgm:spPr/>
    </dgm:pt>
    <dgm:pt modelId="{EFD59CD0-F4C9-8A4B-8C01-A00549CBE7CF}" type="pres">
      <dgm:prSet presAssocID="{C1C9B752-856F-CC4A-9679-ACF04C80359D}" presName="comp2" presStyleCnt="0"/>
      <dgm:spPr/>
    </dgm:pt>
    <dgm:pt modelId="{67E2175C-795D-5644-88FB-EB93F12AD0C6}" type="pres">
      <dgm:prSet presAssocID="{C1C9B752-856F-CC4A-9679-ACF04C80359D}" presName="circle2" presStyleLbl="node1" presStyleIdx="1" presStyleCnt="5" custLinFactNeighborX="0"/>
      <dgm:spPr/>
    </dgm:pt>
    <dgm:pt modelId="{6018D2DA-2E93-6A4A-887D-3943FACCB7C9}" type="pres">
      <dgm:prSet presAssocID="{C1C9B752-856F-CC4A-9679-ACF04C80359D}" presName="c2text" presStyleLbl="node1" presStyleIdx="1" presStyleCnt="5">
        <dgm:presLayoutVars>
          <dgm:bulletEnabled val="1"/>
        </dgm:presLayoutVars>
      </dgm:prSet>
      <dgm:spPr/>
    </dgm:pt>
    <dgm:pt modelId="{96FE3692-9D56-9A4C-B2A8-94FCDB15554A}" type="pres">
      <dgm:prSet presAssocID="{C1C9B752-856F-CC4A-9679-ACF04C80359D}" presName="comp3" presStyleCnt="0"/>
      <dgm:spPr/>
    </dgm:pt>
    <dgm:pt modelId="{222AA157-0E02-4E4E-AA2A-C54E9D0810B0}" type="pres">
      <dgm:prSet presAssocID="{C1C9B752-856F-CC4A-9679-ACF04C80359D}" presName="circle3" presStyleLbl="node1" presStyleIdx="2" presStyleCnt="5"/>
      <dgm:spPr/>
    </dgm:pt>
    <dgm:pt modelId="{9ADF62AE-9A9F-274F-9C1B-22F56A14FBF7}" type="pres">
      <dgm:prSet presAssocID="{C1C9B752-856F-CC4A-9679-ACF04C80359D}" presName="c3text" presStyleLbl="node1" presStyleIdx="2" presStyleCnt="5">
        <dgm:presLayoutVars>
          <dgm:bulletEnabled val="1"/>
        </dgm:presLayoutVars>
      </dgm:prSet>
      <dgm:spPr/>
    </dgm:pt>
    <dgm:pt modelId="{254D9C44-5FF1-1149-A7A3-314433584388}" type="pres">
      <dgm:prSet presAssocID="{C1C9B752-856F-CC4A-9679-ACF04C80359D}" presName="comp4" presStyleCnt="0"/>
      <dgm:spPr/>
    </dgm:pt>
    <dgm:pt modelId="{954FA0B0-E7CB-1147-A2A9-78340341F8BC}" type="pres">
      <dgm:prSet presAssocID="{C1C9B752-856F-CC4A-9679-ACF04C80359D}" presName="circle4" presStyleLbl="node1" presStyleIdx="3" presStyleCnt="5" custScaleY="103970"/>
      <dgm:spPr/>
    </dgm:pt>
    <dgm:pt modelId="{B857E59C-7D85-B347-8EC8-38B8DA1E2297}" type="pres">
      <dgm:prSet presAssocID="{C1C9B752-856F-CC4A-9679-ACF04C80359D}" presName="c4text" presStyleLbl="node1" presStyleIdx="3" presStyleCnt="5">
        <dgm:presLayoutVars>
          <dgm:bulletEnabled val="1"/>
        </dgm:presLayoutVars>
      </dgm:prSet>
      <dgm:spPr/>
    </dgm:pt>
    <dgm:pt modelId="{92C7B9D8-9E12-CA47-B21B-43B437F350B6}" type="pres">
      <dgm:prSet presAssocID="{C1C9B752-856F-CC4A-9679-ACF04C80359D}" presName="comp5" presStyleCnt="0"/>
      <dgm:spPr/>
    </dgm:pt>
    <dgm:pt modelId="{582D18E5-36E1-3A4E-A873-C5ACE7291778}" type="pres">
      <dgm:prSet presAssocID="{C1C9B752-856F-CC4A-9679-ACF04C80359D}" presName="circle5" presStyleLbl="node1" presStyleIdx="4" presStyleCnt="5" custScaleX="99679" custScaleY="105324"/>
      <dgm:spPr/>
    </dgm:pt>
    <dgm:pt modelId="{9F032F31-A38B-8F4F-9A17-F1A675109B97}" type="pres">
      <dgm:prSet presAssocID="{C1C9B752-856F-CC4A-9679-ACF04C80359D}" presName="c5text" presStyleLbl="node1" presStyleIdx="4" presStyleCnt="5">
        <dgm:presLayoutVars>
          <dgm:bulletEnabled val="1"/>
        </dgm:presLayoutVars>
      </dgm:prSet>
      <dgm:spPr/>
    </dgm:pt>
  </dgm:ptLst>
  <dgm:cxnLst>
    <dgm:cxn modelId="{4C5E8600-CDB4-1949-AEB3-A1760541F027}" type="presOf" srcId="{B676C3E8-5B1D-B542-87BF-7F5834EB1868}" destId="{9F032F31-A38B-8F4F-9A17-F1A675109B97}" srcOrd="1" destOrd="0" presId="urn:microsoft.com/office/officeart/2005/8/layout/venn2"/>
    <dgm:cxn modelId="{F0D0B513-5325-FA49-81F1-408EAA1A133E}" type="presOf" srcId="{D3F36D38-A2A7-CA4F-8CEA-9F59F0173B55}" destId="{6AB8DF8D-E3F1-3941-9423-BE5324A495AF}" srcOrd="0" destOrd="0" presId="urn:microsoft.com/office/officeart/2005/8/layout/venn2"/>
    <dgm:cxn modelId="{9831933D-CE42-0442-BEDA-D269B37F0B2D}" type="presOf" srcId="{B74EACF2-5696-B94B-A975-9ED0FE4EA45C}" destId="{B857E59C-7D85-B347-8EC8-38B8DA1E2297}" srcOrd="1" destOrd="0" presId="urn:microsoft.com/office/officeart/2005/8/layout/venn2"/>
    <dgm:cxn modelId="{4AE98660-720C-2846-BCA7-6C05712FA09C}" srcId="{C1C9B752-856F-CC4A-9679-ACF04C80359D}" destId="{0C2C6D17-D86B-2B43-A3ED-BDEF64F0115A}" srcOrd="1" destOrd="0" parTransId="{F57A23F9-1AF2-C44D-9306-96CCAE8ADD6F}" sibTransId="{8D63DF77-F1AD-3543-AD7E-D6EC8B9D9E97}"/>
    <dgm:cxn modelId="{3E145D41-3A1B-3845-B23C-FDC4844DBE3A}" type="presOf" srcId="{D3F36D38-A2A7-CA4F-8CEA-9F59F0173B55}" destId="{3F6632FB-F2C7-C447-A5CC-C9AF1ADD10C8}" srcOrd="1" destOrd="0" presId="urn:microsoft.com/office/officeart/2005/8/layout/venn2"/>
    <dgm:cxn modelId="{4C609769-9AD5-E043-85CD-2E3095F6CEE5}" srcId="{C1C9B752-856F-CC4A-9679-ACF04C80359D}" destId="{B03C3830-A393-114A-B549-2CD7DF9F1D6E}" srcOrd="2" destOrd="0" parTransId="{99DE725B-2391-0840-AEF5-4B3D7FDFC64F}" sibTransId="{597F827C-C74F-B849-AEEA-5E69F5B758C2}"/>
    <dgm:cxn modelId="{BE4E3871-7752-A447-8AA1-E3949F15309B}" srcId="{C1C9B752-856F-CC4A-9679-ACF04C80359D}" destId="{B74EACF2-5696-B94B-A975-9ED0FE4EA45C}" srcOrd="3" destOrd="0" parTransId="{A81708DF-9DC2-0540-855E-E845EE469C12}" sibTransId="{6F784A8A-09BA-F04D-9DFE-CEAE6E728BB7}"/>
    <dgm:cxn modelId="{0B32FB71-7BC8-7749-AAD3-497B61B32C93}" type="presOf" srcId="{0C2C6D17-D86B-2B43-A3ED-BDEF64F0115A}" destId="{6018D2DA-2E93-6A4A-887D-3943FACCB7C9}" srcOrd="1" destOrd="0" presId="urn:microsoft.com/office/officeart/2005/8/layout/venn2"/>
    <dgm:cxn modelId="{C9B34C72-522E-2244-AC3A-B699D87F7F41}" type="presOf" srcId="{C1C9B752-856F-CC4A-9679-ACF04C80359D}" destId="{B6FD549D-5B92-A547-86C1-AD5C1FFC7265}" srcOrd="0" destOrd="0" presId="urn:microsoft.com/office/officeart/2005/8/layout/venn2"/>
    <dgm:cxn modelId="{31BB6953-3165-904E-8E0C-04813BA989FA}" type="presOf" srcId="{0C2C6D17-D86B-2B43-A3ED-BDEF64F0115A}" destId="{67E2175C-795D-5644-88FB-EB93F12AD0C6}" srcOrd="0" destOrd="0" presId="urn:microsoft.com/office/officeart/2005/8/layout/venn2"/>
    <dgm:cxn modelId="{F8A49C56-0F0B-6144-8393-A9C28730422A}" srcId="{C1C9B752-856F-CC4A-9679-ACF04C80359D}" destId="{D3F36D38-A2A7-CA4F-8CEA-9F59F0173B55}" srcOrd="0" destOrd="0" parTransId="{FEE2134A-C9D6-D04B-BBA5-27D8B0451A16}" sibTransId="{25B213D7-9869-C148-B10A-3422C151E98C}"/>
    <dgm:cxn modelId="{B65709B3-6615-4448-8B95-48C0E61E0FF9}" type="presOf" srcId="{B676C3E8-5B1D-B542-87BF-7F5834EB1868}" destId="{582D18E5-36E1-3A4E-A873-C5ACE7291778}" srcOrd="0" destOrd="0" presId="urn:microsoft.com/office/officeart/2005/8/layout/venn2"/>
    <dgm:cxn modelId="{88573FD2-4A0F-7A41-8056-60D609CEEBC1}" type="presOf" srcId="{B74EACF2-5696-B94B-A975-9ED0FE4EA45C}" destId="{954FA0B0-E7CB-1147-A2A9-78340341F8BC}" srcOrd="0" destOrd="0" presId="urn:microsoft.com/office/officeart/2005/8/layout/venn2"/>
    <dgm:cxn modelId="{A9D285D9-6EB0-834A-9602-249846613F1A}" srcId="{C1C9B752-856F-CC4A-9679-ACF04C80359D}" destId="{B676C3E8-5B1D-B542-87BF-7F5834EB1868}" srcOrd="4" destOrd="0" parTransId="{2E5ADD7C-DFC1-684B-9E2D-4C5C87DE730F}" sibTransId="{10D0110D-7088-A247-9FE9-F7D906B66E1C}"/>
    <dgm:cxn modelId="{0BE600EA-6B39-2845-8DEE-C870124519DF}" type="presOf" srcId="{B03C3830-A393-114A-B549-2CD7DF9F1D6E}" destId="{222AA157-0E02-4E4E-AA2A-C54E9D0810B0}" srcOrd="0" destOrd="0" presId="urn:microsoft.com/office/officeart/2005/8/layout/venn2"/>
    <dgm:cxn modelId="{E70F1BEA-58A8-5B49-81A1-E066C7340BE4}" type="presOf" srcId="{B03C3830-A393-114A-B549-2CD7DF9F1D6E}" destId="{9ADF62AE-9A9F-274F-9C1B-22F56A14FBF7}" srcOrd="1" destOrd="0" presId="urn:microsoft.com/office/officeart/2005/8/layout/venn2"/>
    <dgm:cxn modelId="{EEE5D7D6-14EB-8647-98C6-A15A199AAB77}" type="presParOf" srcId="{B6FD549D-5B92-A547-86C1-AD5C1FFC7265}" destId="{454019E6-9ED1-A04B-8B00-E30962036235}" srcOrd="0" destOrd="0" presId="urn:microsoft.com/office/officeart/2005/8/layout/venn2"/>
    <dgm:cxn modelId="{4B47E5C2-5BFC-A34F-BAD0-8311D9F81385}" type="presParOf" srcId="{454019E6-9ED1-A04B-8B00-E30962036235}" destId="{6AB8DF8D-E3F1-3941-9423-BE5324A495AF}" srcOrd="0" destOrd="0" presId="urn:microsoft.com/office/officeart/2005/8/layout/venn2"/>
    <dgm:cxn modelId="{56265C23-F9DE-4341-AE06-077D19F37059}" type="presParOf" srcId="{454019E6-9ED1-A04B-8B00-E30962036235}" destId="{3F6632FB-F2C7-C447-A5CC-C9AF1ADD10C8}" srcOrd="1" destOrd="0" presId="urn:microsoft.com/office/officeart/2005/8/layout/venn2"/>
    <dgm:cxn modelId="{AB3F6133-31CD-4541-B8C2-715F32B7765E}" type="presParOf" srcId="{B6FD549D-5B92-A547-86C1-AD5C1FFC7265}" destId="{EFD59CD0-F4C9-8A4B-8C01-A00549CBE7CF}" srcOrd="1" destOrd="0" presId="urn:microsoft.com/office/officeart/2005/8/layout/venn2"/>
    <dgm:cxn modelId="{8E34055A-02C0-244D-A9E8-06450C585886}" type="presParOf" srcId="{EFD59CD0-F4C9-8A4B-8C01-A00549CBE7CF}" destId="{67E2175C-795D-5644-88FB-EB93F12AD0C6}" srcOrd="0" destOrd="0" presId="urn:microsoft.com/office/officeart/2005/8/layout/venn2"/>
    <dgm:cxn modelId="{13C9E27D-8D36-8346-BB91-6D83DE226BC3}" type="presParOf" srcId="{EFD59CD0-F4C9-8A4B-8C01-A00549CBE7CF}" destId="{6018D2DA-2E93-6A4A-887D-3943FACCB7C9}" srcOrd="1" destOrd="0" presId="urn:microsoft.com/office/officeart/2005/8/layout/venn2"/>
    <dgm:cxn modelId="{CACC0127-F10A-5245-ABFA-D101520E9B37}" type="presParOf" srcId="{B6FD549D-5B92-A547-86C1-AD5C1FFC7265}" destId="{96FE3692-9D56-9A4C-B2A8-94FCDB15554A}" srcOrd="2" destOrd="0" presId="urn:microsoft.com/office/officeart/2005/8/layout/venn2"/>
    <dgm:cxn modelId="{0136C70A-ADFB-BD46-AB58-06638C489B1F}" type="presParOf" srcId="{96FE3692-9D56-9A4C-B2A8-94FCDB15554A}" destId="{222AA157-0E02-4E4E-AA2A-C54E9D0810B0}" srcOrd="0" destOrd="0" presId="urn:microsoft.com/office/officeart/2005/8/layout/venn2"/>
    <dgm:cxn modelId="{49681F04-9623-C04C-A1C0-C0947D7A4817}" type="presParOf" srcId="{96FE3692-9D56-9A4C-B2A8-94FCDB15554A}" destId="{9ADF62AE-9A9F-274F-9C1B-22F56A14FBF7}" srcOrd="1" destOrd="0" presId="urn:microsoft.com/office/officeart/2005/8/layout/venn2"/>
    <dgm:cxn modelId="{7DEADD0B-BC34-6648-ADE2-FC824F95D369}" type="presParOf" srcId="{B6FD549D-5B92-A547-86C1-AD5C1FFC7265}" destId="{254D9C44-5FF1-1149-A7A3-314433584388}" srcOrd="3" destOrd="0" presId="urn:microsoft.com/office/officeart/2005/8/layout/venn2"/>
    <dgm:cxn modelId="{6D745055-7EED-2F40-B770-50EB6022A75F}" type="presParOf" srcId="{254D9C44-5FF1-1149-A7A3-314433584388}" destId="{954FA0B0-E7CB-1147-A2A9-78340341F8BC}" srcOrd="0" destOrd="0" presId="urn:microsoft.com/office/officeart/2005/8/layout/venn2"/>
    <dgm:cxn modelId="{B6998180-5889-AE41-BF7A-213825D1A3B3}" type="presParOf" srcId="{254D9C44-5FF1-1149-A7A3-314433584388}" destId="{B857E59C-7D85-B347-8EC8-38B8DA1E2297}" srcOrd="1" destOrd="0" presId="urn:microsoft.com/office/officeart/2005/8/layout/venn2"/>
    <dgm:cxn modelId="{CC0CAEE5-4312-7248-B167-ECA6646C92D7}" type="presParOf" srcId="{B6FD549D-5B92-A547-86C1-AD5C1FFC7265}" destId="{92C7B9D8-9E12-CA47-B21B-43B437F350B6}" srcOrd="4" destOrd="0" presId="urn:microsoft.com/office/officeart/2005/8/layout/venn2"/>
    <dgm:cxn modelId="{908E4894-DB89-2747-B68D-92216F8F89B7}" type="presParOf" srcId="{92C7B9D8-9E12-CA47-B21B-43B437F350B6}" destId="{582D18E5-36E1-3A4E-A873-C5ACE7291778}" srcOrd="0" destOrd="0" presId="urn:microsoft.com/office/officeart/2005/8/layout/venn2"/>
    <dgm:cxn modelId="{14E8E409-F920-484C-B7D2-8F4BE3AA683D}" type="presParOf" srcId="{92C7B9D8-9E12-CA47-B21B-43B437F350B6}" destId="{9F032F31-A38B-8F4F-9A17-F1A675109B9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DF8D-E3F1-3941-9423-BE5324A495AF}">
      <dsp:nvSpPr>
        <dsp:cNvPr id="0" name=""/>
        <dsp:cNvSpPr/>
      </dsp:nvSpPr>
      <dsp:spPr>
        <a:xfrm>
          <a:off x="1393030" y="-37436"/>
          <a:ext cx="6858000" cy="685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/>
            <a:t>General socio-economic, cultural and environmental factors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/>
            <a:t>(Welfare state; health system; technologies; cultural influences)</a:t>
          </a:r>
        </a:p>
      </dsp:txBody>
      <dsp:txXfrm>
        <a:off x="3536155" y="305463"/>
        <a:ext cx="2571750" cy="685800"/>
      </dsp:txXfrm>
    </dsp:sp>
    <dsp:sp modelId="{67E2175C-795D-5644-88FB-EB93F12AD0C6}">
      <dsp:nvSpPr>
        <dsp:cNvPr id="0" name=""/>
        <dsp:cNvSpPr/>
      </dsp:nvSpPr>
      <dsp:spPr>
        <a:xfrm>
          <a:off x="1907380" y="991263"/>
          <a:ext cx="5829299" cy="5829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/>
            <a:t>Social and community factors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/>
            <a:t>(Neighbourhood, community; civic society)</a:t>
          </a:r>
        </a:p>
      </dsp:txBody>
      <dsp:txXfrm>
        <a:off x="3565087" y="1326448"/>
        <a:ext cx="2513885" cy="670369"/>
      </dsp:txXfrm>
    </dsp:sp>
    <dsp:sp modelId="{222AA157-0E02-4E4E-AA2A-C54E9D0810B0}">
      <dsp:nvSpPr>
        <dsp:cNvPr id="0" name=""/>
        <dsp:cNvSpPr/>
      </dsp:nvSpPr>
      <dsp:spPr>
        <a:xfrm>
          <a:off x="2421730" y="2019963"/>
          <a:ext cx="4800600" cy="4800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/>
            <a:t>Organisational factors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/>
            <a:t>(Family/household context;  labour market) </a:t>
          </a:r>
        </a:p>
      </dsp:txBody>
      <dsp:txXfrm>
        <a:off x="3579875" y="2351205"/>
        <a:ext cx="2484310" cy="662482"/>
      </dsp:txXfrm>
    </dsp:sp>
    <dsp:sp modelId="{954FA0B0-E7CB-1147-A2A9-78340341F8BC}">
      <dsp:nvSpPr>
        <dsp:cNvPr id="0" name=""/>
        <dsp:cNvSpPr/>
      </dsp:nvSpPr>
      <dsp:spPr>
        <a:xfrm>
          <a:off x="2936080" y="2973791"/>
          <a:ext cx="3771900" cy="3921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/>
            <a:t>Individual factors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900" kern="1200" dirty="0"/>
            <a:t>(Diversity of older people; socio-demographic &amp; life-course influences; behaviours)</a:t>
          </a:r>
        </a:p>
      </dsp:txBody>
      <dsp:txXfrm>
        <a:off x="3803617" y="3326739"/>
        <a:ext cx="2036826" cy="705895"/>
      </dsp:txXfrm>
    </dsp:sp>
    <dsp:sp modelId="{582D18E5-36E1-3A4E-A873-C5ACE7291778}">
      <dsp:nvSpPr>
        <dsp:cNvPr id="0" name=""/>
        <dsp:cNvSpPr/>
      </dsp:nvSpPr>
      <dsp:spPr>
        <a:xfrm>
          <a:off x="3454833" y="4004339"/>
          <a:ext cx="2734394" cy="2889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000" b="1" kern="1200" dirty="0"/>
            <a:t>Underlying biology of unequal ageing</a:t>
          </a:r>
        </a:p>
      </dsp:txBody>
      <dsp:txXfrm>
        <a:off x="3855276" y="4726651"/>
        <a:ext cx="1933508" cy="1444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14/02/2024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FIXED Image / Presentation title slide. </a:t>
            </a:r>
          </a:p>
          <a:p>
            <a:r>
              <a:rPr lang="en-GB" b="0" dirty="0"/>
              <a:t>Insert title and sub-deck as required to start your presentation.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`1234567890-=</a:t>
            </a:r>
            <a:r>
              <a:rPr lang="en-GB" dirty="0" err="1"/>
              <a:t>qwertyuiop</a:t>
            </a:r>
            <a:r>
              <a:rPr lang="en-GB" dirty="0"/>
              <a:t>[]</a:t>
            </a:r>
            <a:r>
              <a:rPr lang="en-GB" dirty="0" err="1"/>
              <a:t>asdfghjkl</a:t>
            </a:r>
            <a:r>
              <a:rPr lang="en-GB" dirty="0"/>
              <a:t>;’#\</a:t>
            </a:r>
            <a:r>
              <a:rPr lang="en-GB" dirty="0" err="1"/>
              <a:t>zxcvbnm</a:t>
            </a:r>
            <a:r>
              <a:rPr lang="en-GB" dirty="0"/>
              <a:t>,./</a:t>
            </a:r>
          </a:p>
          <a:p>
            <a:r>
              <a:rPr lang="en-GB" dirty="0"/>
              <a:t>¬!”£$%^&amp;*()_+QWERTYUIOP{}ASDFGHJKL:@~|ZXCVBNM&lt;&gt;?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1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E9FF5-B193-FA30-AD95-DB86304AE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507C5-A243-6085-DCFC-8ADCC4A55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7AB15-4482-B148-2A58-7EA85830B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C86D-1323-AB1F-AD22-2C654F5C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2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1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D278C-571A-7556-BBCB-B34BA13C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7ABFC-BD4F-6E53-8F64-E93F93AEE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91385-E52F-B5BA-8434-6A57DA6A9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7A59-557B-3034-A583-F2237120F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11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A925F-C88B-C7E6-29AB-4A516A7B0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D7221-0037-7594-74FA-03EB6C6AE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BA6CC-4890-00A4-123C-37324064F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E15E-9E79-E75F-52AE-0E4989F5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11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2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CC06-60A2-3AE8-2201-73D66DBF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48570-D7BA-4189-F42B-3E1C895F4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8F6F3-8BD1-E447-7351-F17BAB2C0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C62F2-FEDC-180B-3642-06EA12084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8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1634-859D-18F5-8E87-7459EFA2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EBB3A-701A-2FB2-ED85-31AF38160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B0E27-21F3-D095-DF91-BEE116D41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EC25-D2A4-43D6-AA64-AF78ECB46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95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D9672-B7FE-B198-274B-64D44A30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B492D8-7D05-059D-0307-5326A425D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E87CC-9A3A-8964-908B-9CD5E905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7BF8-7464-1019-A622-7733927B1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3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FIXED Colour section divider slide. </a:t>
            </a:r>
          </a:p>
          <a:p>
            <a:r>
              <a:rPr lang="en-GB" dirty="0"/>
              <a:t>Edit copy as required.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40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CC75-16CE-507E-8EAF-4100EA716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B0028-2E63-B36D-6DE0-0EB246E0A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894E9-F4D6-14B3-5723-2BEB1C46B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E75BF-0553-AEAF-D350-A4D11348D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0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BLANK SLIDE</a:t>
            </a:r>
          </a:p>
          <a:p>
            <a:endParaRPr lang="en-US" b="1" dirty="0"/>
          </a:p>
          <a:p>
            <a:r>
              <a:rPr lang="en-US" b="1" dirty="0"/>
              <a:t>To duplicate slide,</a:t>
            </a:r>
            <a:r>
              <a:rPr lang="en-US" b="1" baseline="0" dirty="0"/>
              <a:t> select copy on tool bar and then duplicate on drop down menu.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7AA33-1A8C-2644-AA69-AF22DDDF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DBE8-9384-194E-8247-99FB7E2E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785" y="6059277"/>
            <a:ext cx="2743200" cy="2748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8111913" y="6088663"/>
            <a:ext cx="3879267" cy="30931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From Newcastle. </a:t>
            </a:r>
            <a:r>
              <a:rPr lang="en-GB" sz="2010" b="1" i="0" kern="1200" dirty="0">
                <a:solidFill>
                  <a:schemeClr val="accent4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2CCB69-211F-4783-9C3D-47A7EC53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4AA126-57B5-428E-BFD4-C01253427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F725CB-3439-4650-8EE9-40D1FCE93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8380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7B34DB-089D-6043-A4E4-29235A2748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39951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2667A-CCA9-46DB-A4D4-05C94BDF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41B8332-414A-4056-A9EE-6260B3FF3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936" y="1079432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E1C3470-81B3-46B0-835F-087A908686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4575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" y="1089815"/>
            <a:ext cx="11020281" cy="73037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D6B8E-E9B8-4CAF-9962-7B19C452C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83" y="1173192"/>
            <a:ext cx="11550770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AC8-1755-4DB2-BE3A-F9F92DEF1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7" y="836762"/>
            <a:ext cx="11437412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E4028-966E-4D77-8176-9F658475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09" y="1043796"/>
            <a:ext cx="1142016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5A896-A0FB-4988-AE27-5E0603721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1" y="1089814"/>
            <a:ext cx="11377027" cy="49918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790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13" y="5974048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053410"/>
            <a:ext cx="10417175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2041525"/>
            <a:ext cx="10417175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388" y="5976218"/>
            <a:ext cx="605037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634" y="1053410"/>
            <a:ext cx="6039130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7634" y="2041525"/>
            <a:ext cx="6039129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6769" y="2150054"/>
            <a:ext cx="357758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05D53A-A179-4AF2-B528-F70C332CA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3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01838" y="1965330"/>
            <a:ext cx="322492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AE206F3-C0B6-4852-B385-BE04194DB4B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7525" y="1801813"/>
            <a:ext cx="6630988" cy="369411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01C33A-CB01-4104-9384-BA2B27DE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121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831959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55788" y="1042988"/>
            <a:ext cx="8543925" cy="48133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1FB0B8-7362-4508-A1CD-065DA2FA2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788" y="5974553"/>
            <a:ext cx="8543925" cy="3651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935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489435" y="947738"/>
            <a:ext cx="9379669" cy="524567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6976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0514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040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988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0514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040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0B4-0EE2-024C-A441-93227D34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9933380-6C89-441C-B87C-347C8B43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45" y="1241305"/>
            <a:ext cx="11118893" cy="497848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40557"/>
            <a:ext cx="5181600" cy="3826164"/>
          </a:xfrm>
        </p:spPr>
        <p:txBody>
          <a:bodyPr/>
          <a:lstStyle>
            <a:lvl1pPr marL="141288" indent="-141288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47638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41288" indent="-133350">
              <a:tabLst/>
              <a:defRPr sz="1200" b="1">
                <a:solidFill>
                  <a:schemeClr val="tx1"/>
                </a:solidFill>
              </a:defRPr>
            </a:lvl3pPr>
            <a:lvl4pPr marL="319088" indent="-142875">
              <a:tabLst/>
              <a:defRPr sz="1200">
                <a:solidFill>
                  <a:schemeClr val="tx1"/>
                </a:solidFill>
              </a:defRPr>
            </a:lvl4pPr>
            <a:lvl5pPr marL="363538" indent="-177800"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0D413D-F64B-A442-B3B2-4811F6349BF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040557"/>
            <a:ext cx="5181600" cy="3826164"/>
          </a:xfrm>
        </p:spPr>
        <p:txBody>
          <a:bodyPr/>
          <a:lstStyle>
            <a:lvl1pPr marL="141288" indent="-141288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88925" indent="-147638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41288" indent="-133350">
              <a:tabLst/>
              <a:defRPr sz="1200" b="1">
                <a:solidFill>
                  <a:schemeClr val="tx1"/>
                </a:solidFill>
              </a:defRPr>
            </a:lvl3pPr>
            <a:lvl4pPr marL="319088" indent="-142875">
              <a:tabLst/>
              <a:defRPr sz="1200">
                <a:solidFill>
                  <a:schemeClr val="tx1"/>
                </a:solidFill>
              </a:defRPr>
            </a:lvl4pPr>
            <a:lvl5pPr marL="363538" indent="-177800"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0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6" y="1356518"/>
            <a:ext cx="5264724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 marL="180975" indent="-1809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361950" indent="-180975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50" y="1200150"/>
            <a:ext cx="5181600" cy="4591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5" y="1356518"/>
            <a:ext cx="11118893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5C197-DB0F-4B81-A926-5BE0BD6F49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80939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6334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00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344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173A9-C9EC-4BD5-938C-6124D022B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1586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BB68C-2E8F-433E-B231-A9D7A2EBD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57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2" y="2012692"/>
            <a:ext cx="8319590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182" y="6454815"/>
            <a:ext cx="790632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527" y="6454815"/>
            <a:ext cx="637672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515938" y="6391701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515938" y="762082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208996"/>
            <a:ext cx="1713086" cy="485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419055" y="6487741"/>
            <a:ext cx="2446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800" b="1" i="0" u="none" strike="noStrike" spc="-50" baseline="30000" dirty="0">
                <a:solidFill>
                  <a:srgbClr val="000000"/>
                </a:solidFill>
                <a:latin typeface="Derailed" panose="020B0503030101060003" pitchFamily="34" charset="0"/>
              </a:rPr>
              <a:t>From Newcastle. </a:t>
            </a:r>
            <a:r>
              <a:rPr lang="en-GB" sz="1800" b="1" i="0" u="none" strike="noStrike" spc="-50" baseline="30000" dirty="0">
                <a:solidFill>
                  <a:srgbClr val="00B2A9"/>
                </a:solidFill>
                <a:latin typeface="Derailed" panose="020B0503030101060003" pitchFamily="34" charset="0"/>
              </a:rPr>
              <a:t>For the world.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75" r:id="rId5"/>
    <p:sldLayoutId id="2147483652" r:id="rId6"/>
    <p:sldLayoutId id="2147483660" r:id="rId7"/>
    <p:sldLayoutId id="2147483659" r:id="rId8"/>
    <p:sldLayoutId id="2147483658" r:id="rId9"/>
    <p:sldLayoutId id="2147483662" r:id="rId10"/>
    <p:sldLayoutId id="2147483661" r:id="rId11"/>
    <p:sldLayoutId id="2147483664" r:id="rId12"/>
    <p:sldLayoutId id="2147483673" r:id="rId13"/>
    <p:sldLayoutId id="2147483672" r:id="rId14"/>
    <p:sldLayoutId id="2147483671" r:id="rId15"/>
    <p:sldLayoutId id="2147483670" r:id="rId16"/>
    <p:sldLayoutId id="2147483665" r:id="rId17"/>
    <p:sldLayoutId id="2147483666" r:id="rId18"/>
    <p:sldLayoutId id="2147483667" r:id="rId19"/>
    <p:sldLayoutId id="2147483654" r:id="rId20"/>
    <p:sldLayoutId id="2147483674" r:id="rId21"/>
    <p:sldLayoutId id="2147483669" r:id="rId22"/>
    <p:sldLayoutId id="2147483668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3175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68288" indent="-138113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446088" indent="-1778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9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8" y="485776"/>
            <a:ext cx="8698677" cy="1271588"/>
          </a:xfrm>
        </p:spPr>
        <p:txBody>
          <a:bodyPr/>
          <a:lstStyle/>
          <a:p>
            <a:r>
              <a:rPr lang="en-GB" sz="4400" dirty="0"/>
              <a:t>Ageing: What’s inequality got to do with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3696845"/>
            <a:ext cx="8698677" cy="2603941"/>
          </a:xfrm>
        </p:spPr>
        <p:txBody>
          <a:bodyPr/>
          <a:lstStyle/>
          <a:p>
            <a:r>
              <a:rPr lang="en-GB" sz="2800" dirty="0"/>
              <a:t>Centre for Ageing and Inequalities </a:t>
            </a:r>
          </a:p>
          <a:p>
            <a:endParaRPr lang="en-GB" sz="2800" dirty="0"/>
          </a:p>
          <a:p>
            <a:r>
              <a:rPr lang="en-GB" sz="2800" dirty="0"/>
              <a:t>14 February 2024</a:t>
            </a:r>
          </a:p>
          <a:p>
            <a:endParaRPr lang="en-GB" sz="2800" dirty="0"/>
          </a:p>
          <a:p>
            <a:r>
              <a:rPr lang="en-GB" sz="2800" dirty="0"/>
              <a:t>@EqualAgeingNCL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501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8968-B5AF-8FF7-E9E2-E2F3FC4B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diagram of social and cultural aging&#10;&#10;Description automatically generated">
            <a:extLst>
              <a:ext uri="{FF2B5EF4-FFF2-40B4-BE49-F238E27FC236}">
                <a16:creationId xmlns:a16="http://schemas.microsoft.com/office/drawing/2014/main" id="{61AA958B-33F3-D86C-1C18-81F915BD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059"/>
            <a:ext cx="11951368" cy="6775247"/>
          </a:xfrm>
        </p:spPr>
      </p:pic>
    </p:spTree>
    <p:extLst>
      <p:ext uri="{BB962C8B-B14F-4D97-AF65-F5344CB8AC3E}">
        <p14:creationId xmlns:p14="http://schemas.microsoft.com/office/powerpoint/2010/main" val="42134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356D-B311-92EF-D3E0-7F96139D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CA1A91-6605-0424-1D9A-9EDE7613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53" y="1057272"/>
            <a:ext cx="10900987" cy="1085850"/>
          </a:xfrm>
        </p:spPr>
        <p:txBody>
          <a:bodyPr/>
          <a:lstStyle/>
          <a:p>
            <a:r>
              <a:rPr lang="en-GB" sz="3600" dirty="0"/>
              <a:t>Part 1: Contrasting approaches to integrating the study of inequalities into research on ageing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4F5FB-9931-555C-362B-9BF1EB1D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53" y="2397983"/>
            <a:ext cx="10547374" cy="4189412"/>
          </a:xfrm>
        </p:spPr>
        <p:txBody>
          <a:bodyPr/>
          <a:lstStyle/>
          <a:p>
            <a:pPr lvl="2" indent="0">
              <a:lnSpc>
                <a:spcPct val="100000"/>
              </a:lnSpc>
              <a:buNone/>
            </a:pPr>
            <a:r>
              <a:rPr lang="en-GB" sz="2800" b="1" dirty="0"/>
              <a:t>Panel A</a:t>
            </a:r>
          </a:p>
          <a:p>
            <a:pPr marL="476250" lvl="2" indent="-342900">
              <a:lnSpc>
                <a:spcPct val="100000"/>
              </a:lnSpc>
            </a:pPr>
            <a:r>
              <a:rPr lang="en-GB" sz="2800" dirty="0"/>
              <a:t>Shirley Jordan, Professor of French Studies</a:t>
            </a:r>
          </a:p>
          <a:p>
            <a:pPr marL="476250" lvl="2" indent="-342900">
              <a:lnSpc>
                <a:spcPct val="100000"/>
              </a:lnSpc>
            </a:pPr>
            <a:r>
              <a:rPr lang="en-GB" sz="2800" dirty="0"/>
              <a:t>Jacob </a:t>
            </a:r>
            <a:r>
              <a:rPr lang="en-GB" sz="2800" dirty="0" err="1"/>
              <a:t>Jewusiak</a:t>
            </a:r>
            <a:r>
              <a:rPr lang="en-GB" sz="2800" dirty="0"/>
              <a:t>, Senior Lecturer in Victorian Literature</a:t>
            </a:r>
          </a:p>
          <a:p>
            <a:pPr marL="476250" lvl="2" indent="-342900">
              <a:lnSpc>
                <a:spcPct val="100000"/>
              </a:lnSpc>
            </a:pPr>
            <a:r>
              <a:rPr lang="en-GB" sz="2800" dirty="0"/>
              <a:t>Bruce Davenport, Lecturer and Research Associate in Media, Culture, Heritage</a:t>
            </a:r>
          </a:p>
          <a:p>
            <a:pPr lvl="2" indent="0">
              <a:lnSpc>
                <a:spcPct val="100000"/>
              </a:lnSpc>
              <a:buNone/>
            </a:pPr>
            <a:endParaRPr lang="en-GB" sz="2800" b="1" dirty="0"/>
          </a:p>
          <a:p>
            <a:pPr lvl="2" indent="0">
              <a:lnSpc>
                <a:spcPct val="100000"/>
              </a:lnSpc>
              <a:buNone/>
            </a:pPr>
            <a:r>
              <a:rPr lang="en-GB" sz="2800" b="1" dirty="0"/>
              <a:t>Panel B</a:t>
            </a:r>
          </a:p>
          <a:p>
            <a:pPr marL="476250" lvl="2" indent="-342900">
              <a:lnSpc>
                <a:spcPct val="100000"/>
              </a:lnSpc>
            </a:pPr>
            <a:r>
              <a:rPr lang="en-GB" sz="2800" dirty="0"/>
              <a:t>Matthew </a:t>
            </a:r>
            <a:r>
              <a:rPr lang="en-GB" sz="2800" dirty="0" err="1"/>
              <a:t>Prina</a:t>
            </a:r>
            <a:r>
              <a:rPr lang="en-GB" sz="2800" dirty="0"/>
              <a:t>, Professor of Ageing and Epidemiology</a:t>
            </a:r>
          </a:p>
          <a:p>
            <a:pPr marL="476250" lvl="2" indent="-342900">
              <a:lnSpc>
                <a:spcPct val="100000"/>
              </a:lnSpc>
            </a:pPr>
            <a:r>
              <a:rPr lang="en-GB" sz="2800" dirty="0"/>
              <a:t>David Lain, Senior Lecturer in Employment Studies</a:t>
            </a:r>
          </a:p>
          <a:p>
            <a:pPr marL="476250" lvl="2" indent="-342900">
              <a:lnSpc>
                <a:spcPct val="100000"/>
              </a:lnSpc>
            </a:pP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43EB0-A939-7F90-216B-70BC3D43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FC3E29-62FB-FC79-BE9F-97715DB1C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3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ED2A3-0C61-EBEC-7C1B-B83E06C0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879774"/>
            <a:ext cx="11080461" cy="730370"/>
          </a:xfrm>
        </p:spPr>
        <p:txBody>
          <a:bodyPr/>
          <a:lstStyle/>
          <a:p>
            <a:r>
              <a:rPr lang="en-GB" sz="3600" b="1" dirty="0"/>
              <a:t>Part 2: How can we work together to explore inequalities?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F1335-3CF7-FB38-06C4-F7C512E9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52" y="1795888"/>
            <a:ext cx="11080461" cy="418941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‘Inequalities and multi-disciplinarity: some provocative questions’, Heike Pichler, Reader in Sociolinguistics</a:t>
            </a:r>
          </a:p>
          <a:p>
            <a:pPr>
              <a:lnSpc>
                <a:spcPct val="100000"/>
              </a:lnSpc>
            </a:pPr>
            <a:endParaRPr lang="en-GB" sz="3200" b="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latin typeface="+mn-lt"/>
              </a:rPr>
              <a:t>Small-group discussions:</a:t>
            </a:r>
          </a:p>
          <a:p>
            <a:pPr marL="611188" lvl="3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what ways, if at all, do inequalities shape you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b="0" dirty="0">
                <a:latin typeface="+mn-lt"/>
                <a:cs typeface="Times New Roman" panose="02020603050405020304" pitchFamily="18" charset="0"/>
              </a:rPr>
              <a:t>esea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b="0" dirty="0">
                <a:latin typeface="+mn-lt"/>
                <a:cs typeface="Times New Roman" panose="02020603050405020304" pitchFamily="18" charset="0"/>
              </a:rPr>
              <a:t>ch</a:t>
            </a:r>
            <a:r>
              <a:rPr lang="en-GB" sz="3200" dirty="0">
                <a:latin typeface="+mn-lt"/>
                <a:cs typeface="Times New Roman" panose="02020603050405020304" pitchFamily="18" charset="0"/>
              </a:rPr>
              <a:t>?</a:t>
            </a:r>
            <a:endParaRPr lang="en-GB" sz="32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1188" lvl="3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types of ideas do you have fo</a:t>
            </a:r>
            <a:r>
              <a:rPr lang="en-GB" sz="3200" b="0" dirty="0">
                <a:latin typeface="+mn-lt"/>
              </a:rPr>
              <a:t>r future research relating to ageing and inequalities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11188" lvl="3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might an inte</a:t>
            </a:r>
            <a:r>
              <a:rPr lang="en-GB" sz="3200" b="0" dirty="0">
                <a:latin typeface="+mn-lt"/>
              </a:rPr>
              <a:t>rdisciplinary approach be of benefit to your research?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b="0" dirty="0">
              <a:latin typeface="+mn-lt"/>
            </a:endParaRPr>
          </a:p>
          <a:p>
            <a:pPr lvl="3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0751DA5-C655-1C92-122D-086E47247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6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11C5F-4AB0-FEC5-1417-F05ACE34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43A40F-E521-4A15-7E26-04CF6FFD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879774"/>
            <a:ext cx="11080461" cy="730370"/>
          </a:xfrm>
        </p:spPr>
        <p:txBody>
          <a:bodyPr/>
          <a:lstStyle/>
          <a:p>
            <a:r>
              <a:rPr lang="en-GB" sz="3600" b="1" dirty="0"/>
              <a:t>Part 2: How can we work together to explore inequalities?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F2E787-798D-20FF-0628-FFFF24F5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53" y="1795888"/>
            <a:ext cx="10900988" cy="4189412"/>
          </a:xfrm>
        </p:spPr>
        <p:txBody>
          <a:bodyPr/>
          <a:lstStyle/>
          <a:p>
            <a:r>
              <a:rPr lang="en-GB" sz="3200" b="0" dirty="0">
                <a:latin typeface="+mn-lt"/>
              </a:rPr>
              <a:t>Small-group discussions:</a:t>
            </a:r>
          </a:p>
          <a:p>
            <a:endParaRPr lang="en-GB" sz="3200" b="0" dirty="0">
              <a:latin typeface="+mn-lt"/>
            </a:endParaRPr>
          </a:p>
          <a:p>
            <a:pPr marL="611188" lvl="3" indent="-342900">
              <a:buFont typeface="+mj-lt"/>
              <a:buAutoNum type="arabicPeriod"/>
            </a:pPr>
            <a:r>
              <a:rPr lang="en-GB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what ways, if at all, do inequalities shape you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b="0" dirty="0">
                <a:latin typeface="+mn-lt"/>
                <a:cs typeface="Times New Roman" panose="02020603050405020304" pitchFamily="18" charset="0"/>
              </a:rPr>
              <a:t>esea</a:t>
            </a:r>
            <a:r>
              <a:rPr lang="en-GB" sz="3200" b="0" dirty="0">
                <a:latin typeface="+mn-lt"/>
              </a:rPr>
              <a:t>r</a:t>
            </a:r>
            <a:r>
              <a:rPr lang="en-GB" sz="3200" b="0" dirty="0">
                <a:latin typeface="+mn-lt"/>
                <a:cs typeface="Times New Roman" panose="02020603050405020304" pitchFamily="18" charset="0"/>
              </a:rPr>
              <a:t>ch</a:t>
            </a:r>
            <a:r>
              <a:rPr lang="en-GB" sz="3200" dirty="0">
                <a:latin typeface="+mn-lt"/>
                <a:cs typeface="Times New Roman" panose="02020603050405020304" pitchFamily="18" charset="0"/>
              </a:rPr>
              <a:t>?</a:t>
            </a:r>
            <a:endParaRPr lang="en-GB" sz="32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1188" lvl="3" indent="-342900">
              <a:buFont typeface="+mj-lt"/>
              <a:buAutoNum type="arabicPeriod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types of ideas do you have fo</a:t>
            </a:r>
            <a:r>
              <a:rPr lang="en-GB" sz="3200" b="0" dirty="0"/>
              <a:t>r future research relating to ageing and inequalities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11188" lvl="3" indent="-342900">
              <a:buFont typeface="+mj-lt"/>
              <a:buAutoNum type="arabicPeriod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might an inte</a:t>
            </a:r>
            <a:r>
              <a:rPr lang="en-GB" sz="3200" b="0" dirty="0"/>
              <a:t>rdisciplinary approach be of benefit to your research plans?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b="0" dirty="0">
              <a:latin typeface="+mn-lt"/>
            </a:endParaRPr>
          </a:p>
          <a:p>
            <a:pPr lvl="3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DB662-906E-2B56-2BC2-2463A75C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6585A9-6CF6-E1AB-CE46-17C013518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C011-A17C-CB91-6C07-272A5B3F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4D73D7-B178-84B9-80FB-22303F29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879774"/>
            <a:ext cx="11080461" cy="730370"/>
          </a:xfrm>
        </p:spPr>
        <p:txBody>
          <a:bodyPr/>
          <a:lstStyle/>
          <a:p>
            <a:r>
              <a:rPr lang="en-GB" sz="3600" b="1" dirty="0"/>
              <a:t>Next steps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A7A965-1A71-9EEC-D91D-93E29C0C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53" y="1795888"/>
            <a:ext cx="10900988" cy="41894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Cent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renewal, 2024-25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Calibri" panose="020F0502020204030204" pitchFamily="34" charset="0"/>
                <a:cs typeface="Times New Roman" panose="02020603050405020304" pitchFamily="18" charset="0"/>
              </a:rPr>
              <a:t>Explo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200" b="0" dirty="0">
                <a:latin typeface="Calibri" panose="020F0502020204030204" pitchFamily="34" charset="0"/>
                <a:cs typeface="Times New Roman" panose="02020603050405020304" pitchFamily="18" charset="0"/>
              </a:rPr>
              <a:t>ppo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tunities fo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rnal 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Calibri" panose="020F0502020204030204" pitchFamily="34" charset="0"/>
                <a:cs typeface="Times New Roman" panose="02020603050405020304" pitchFamily="18" charset="0"/>
              </a:rPr>
              <a:t>Evolving the Cent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leade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rship and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ruiting new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Calibri" panose="020F0502020204030204" pitchFamily="34" charset="0"/>
                <a:cs typeface="Times New Roman" panose="02020603050405020304" pitchFamily="18" charset="0"/>
              </a:rPr>
              <a:t>Building links with key stakeholde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</a:p>
          <a:p>
            <a:endParaRPr lang="en-GB" sz="3200" b="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4CE2C-C101-10CF-2CD3-2541F118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8B80360-2C65-335A-4494-87BA50A62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ED2A3-0C61-EBEC-7C1B-B83E06C0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Aims for today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F1335-3CF7-FB38-06C4-F7C512E9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10900988" cy="4189412"/>
          </a:xfrm>
        </p:spPr>
        <p:txBody>
          <a:bodyPr/>
          <a:lstStyle/>
          <a:p>
            <a:r>
              <a:rPr lang="en-GB" sz="3200" b="0" dirty="0"/>
              <a:t>With a view towards securing long-term funding for the Centre for Ageing and Inequalities: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Consider the ways in which inequality shapes our research on ageing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Explore how we can work together to make inequalities an even greater focus of our research and activities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1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ED2A3-0C61-EBEC-7C1B-B83E06C0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53" y="954692"/>
            <a:ext cx="8319590" cy="730370"/>
          </a:xfrm>
        </p:spPr>
        <p:txBody>
          <a:bodyPr/>
          <a:lstStyle/>
          <a:p>
            <a:r>
              <a:rPr lang="en-GB" sz="3600" dirty="0"/>
              <a:t>Timetable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F1335-3CF7-FB38-06C4-F7C512E9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1843088"/>
            <a:ext cx="10900988" cy="43590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13.30 – 14.30	Part 1 </a:t>
            </a:r>
          </a:p>
          <a:p>
            <a:pPr marL="3314700" lvl="6" indent="-342900"/>
            <a:r>
              <a:rPr lang="en-GB" sz="3200" dirty="0"/>
              <a:t>Contrasting approaches to integrating the study of inequalities into research on ageing</a:t>
            </a:r>
          </a:p>
          <a:p>
            <a:endParaRPr lang="en-GB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14.45 – 16.00	</a:t>
            </a:r>
            <a:r>
              <a:rPr lang="en-GB" sz="3200" b="1" dirty="0">
                <a:latin typeface="+mn-lt"/>
              </a:rPr>
              <a:t>Part 2: Looking to the future </a:t>
            </a:r>
          </a:p>
          <a:p>
            <a:pPr marL="3314700" lvl="6" indent="-342900"/>
            <a:r>
              <a:rPr lang="en-GB" sz="3200" dirty="0"/>
              <a:t>Inequalities and multi-disciplinarity: some provocative questions</a:t>
            </a:r>
          </a:p>
          <a:p>
            <a:pPr marL="3314700" lvl="6" indent="-342900"/>
            <a:r>
              <a:rPr lang="en-GB" sz="3200" dirty="0"/>
              <a:t>Small-group discussions: how can we work together to explore inequalities?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5012F32-8699-83C7-E456-AAACB33DC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0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B1B56-2C59-59B1-69A5-E2A7C1641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42BA7-99F8-CA48-72BD-15BD7386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879774"/>
            <a:ext cx="8319590" cy="620414"/>
          </a:xfrm>
        </p:spPr>
        <p:txBody>
          <a:bodyPr/>
          <a:lstStyle/>
          <a:p>
            <a:r>
              <a:rPr lang="en-GB" sz="3600" dirty="0" err="1"/>
              <a:t>Ageing@Newcastle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6D0DEB-4D0C-B56E-0943-6F30AB5F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53" y="1662548"/>
            <a:ext cx="11178237" cy="41894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Centre for Ageing &amp; Inequalities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Ageing &amp; </a:t>
            </a:r>
            <a:r>
              <a:rPr lang="en-GB" sz="2800" b="0" dirty="0" err="1"/>
              <a:t>Geroscience</a:t>
            </a:r>
            <a:r>
              <a:rPr lang="en-GB" sz="2800" b="0" dirty="0"/>
              <a:t> theme, Faculty of Medical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NIHR Biomedical Research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NIHR award for Applied Research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NIHR Policy Research Unit on Older People &amp; Frailty (now Healthy Ageing)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National Innovation Centre for Ageing &amp;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Regius Professor of Ageing (Prof Dame Louise Robinson)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Advanced Care Research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Development of Campus for Ageing &amp; Vitality; Helix site, including Future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CF8B0-43D0-BD1B-4CED-5E189701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AF6B063-558A-E9CE-4917-92A3B2D4B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2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98F99-3974-16AC-39D8-B382BDC9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4905E4-6E50-2DDF-99E8-CD62D970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62" y="879774"/>
            <a:ext cx="8319590" cy="730370"/>
          </a:xfrm>
        </p:spPr>
        <p:txBody>
          <a:bodyPr/>
          <a:lstStyle/>
          <a:p>
            <a:r>
              <a:rPr lang="en-GB" sz="3600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D15B30-9923-299F-6259-6EC1D279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1862854"/>
            <a:ext cx="10991476" cy="43236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Centre for Ageing and Inequalities approved in March 2020, with the aim to:</a:t>
            </a:r>
          </a:p>
          <a:p>
            <a:pPr marL="611188" lvl="3" indent="-342900"/>
            <a:r>
              <a:rPr lang="en-GB" sz="3200" b="0" dirty="0"/>
              <a:t>draw on cross-disciplinary strengths and capabilities of </a:t>
            </a:r>
            <a:r>
              <a:rPr lang="en-GB" sz="3200" b="0" dirty="0" err="1"/>
              <a:t>Ageing@Newcastle</a:t>
            </a:r>
            <a:r>
              <a:rPr lang="en-GB" sz="3200" b="0" dirty="0"/>
              <a:t> in relation to research and innovation on inequalities in later life to establish a centre of excellence that can compete nationally and internationally for research income that allows us to understand, predict and mitigate unequal ageing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E0195-77A5-69A9-8245-B3D8CC4A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2EFCC2C-1911-9900-650E-7C9CDAD12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9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5FC4B-3768-E2EE-7580-749D75EB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410DF3-A043-3BDD-B7D5-5662024B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61" y="1385820"/>
            <a:ext cx="11178237" cy="730370"/>
          </a:xfrm>
        </p:spPr>
        <p:txBody>
          <a:bodyPr/>
          <a:lstStyle/>
          <a:p>
            <a:r>
              <a:rPr lang="en-GB" sz="3600" dirty="0"/>
              <a:t>Understanding, predicting, and mitigating unequal ageing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3E1B08-2D7B-43BF-882D-8B125C3E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357438"/>
            <a:ext cx="10900988" cy="38446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Inequalities in healthy ageing (biology of inequalities in health; healthy life expectancies; frailty and multi-morbidity; health and care in a digital society; end of life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Socio-economic, spatial and cultural inequalities in ageing societies (environments of ageing; work and retirement; social relationships; cultural diversity)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D8368-F2A5-7DDA-3AF2-B83746AF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E5B6A31-6C58-BFB3-2A79-D8BBE1D6E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46926B-A8E9-4534-8B6C-636B181E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18" y="2214564"/>
            <a:ext cx="10126944" cy="744979"/>
          </a:xfrm>
        </p:spPr>
        <p:txBody>
          <a:bodyPr/>
          <a:lstStyle/>
          <a:p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4153C-9D47-694B-8A5E-5387034F75ED}"/>
              </a:ext>
            </a:extLst>
          </p:cNvPr>
          <p:cNvSpPr/>
          <p:nvPr/>
        </p:nvSpPr>
        <p:spPr>
          <a:xfrm>
            <a:off x="8929688" y="1644132"/>
            <a:ext cx="3262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Conceptual framing of inequalities in later life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F18AB-A758-924A-8660-EB9745178E24}"/>
              </a:ext>
            </a:extLst>
          </p:cNvPr>
          <p:cNvGraphicFramePr/>
          <p:nvPr/>
        </p:nvGraphicFramePr>
        <p:xfrm>
          <a:off x="0" y="0"/>
          <a:ext cx="96440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p Arrow 8">
            <a:extLst>
              <a:ext uri="{FF2B5EF4-FFF2-40B4-BE49-F238E27FC236}">
                <a16:creationId xmlns:a16="http://schemas.microsoft.com/office/drawing/2014/main" id="{51B02706-81EA-5D4C-BDB7-6BA30E64896D}"/>
              </a:ext>
            </a:extLst>
          </p:cNvPr>
          <p:cNvSpPr/>
          <p:nvPr/>
        </p:nvSpPr>
        <p:spPr>
          <a:xfrm>
            <a:off x="661887" y="-15766"/>
            <a:ext cx="646521" cy="685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Change over time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03B5A8B9-413D-0745-A702-67AC1CDD205F}"/>
              </a:ext>
            </a:extLst>
          </p:cNvPr>
          <p:cNvSpPr/>
          <p:nvPr/>
        </p:nvSpPr>
        <p:spPr>
          <a:xfrm>
            <a:off x="8116428" y="-15766"/>
            <a:ext cx="646521" cy="685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From local to global</a:t>
            </a:r>
          </a:p>
        </p:txBody>
      </p:sp>
    </p:spTree>
    <p:extLst>
      <p:ext uri="{BB962C8B-B14F-4D97-AF65-F5344CB8AC3E}">
        <p14:creationId xmlns:p14="http://schemas.microsoft.com/office/powerpoint/2010/main" val="13973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BF56-AF4C-DC9A-1825-22B01DCF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40DD31-3D3A-3459-80CE-66683D83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62" y="845713"/>
            <a:ext cx="8319590" cy="730370"/>
          </a:xfrm>
        </p:spPr>
        <p:txBody>
          <a:bodyPr/>
          <a:lstStyle/>
          <a:p>
            <a:r>
              <a:rPr lang="en-GB" sz="3600" dirty="0"/>
              <a:t>Selected Centre achievements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5C3BD-EFAD-FB86-3D3D-EC4642A8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1618943"/>
            <a:ext cx="10900988" cy="41732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Getting ourselves organised: governance, professional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Building and maintaining the Centre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Recruiting members from a range of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Collaborating with others to strengthen ‘</a:t>
            </a:r>
            <a:r>
              <a:rPr lang="en-GB" sz="3200" b="0" dirty="0" err="1"/>
              <a:t>Ageing@Newcastle</a:t>
            </a:r>
            <a:r>
              <a:rPr lang="en-GB" sz="3200" b="0" dirty="0"/>
              <a:t>’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Hosting events, both in person and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Bringing British Society of Gerontology conference to Newcastle in July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0" dirty="0"/>
              <a:t>G</a:t>
            </a:r>
            <a:r>
              <a:rPr lang="en-GB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 </a:t>
            </a:r>
            <a:r>
              <a:rPr lang="en-GB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GB" sz="3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3B089-2DDB-AD40-DB90-50AAB31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C5EC896-369D-F8D6-F31A-0A9BB64B5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153" y="320675"/>
            <a:ext cx="8323139" cy="306388"/>
          </a:xfrm>
        </p:spPr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8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ED2A3-0C61-EBEC-7C1B-B83E06C0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1" y="1079431"/>
            <a:ext cx="10900987" cy="1125307"/>
          </a:xfrm>
        </p:spPr>
        <p:txBody>
          <a:bodyPr/>
          <a:lstStyle/>
          <a:p>
            <a:r>
              <a:rPr lang="en-GB" sz="3600" dirty="0"/>
              <a:t>Workshop, February 2023: </a:t>
            </a:r>
            <a:r>
              <a:rPr lang="en-GB" sz="3600" b="1" dirty="0"/>
              <a:t>mapping areas of interest and possible areas for collaboration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BF1335-3CF7-FB38-06C4-F7C512E9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2657106"/>
            <a:ext cx="10900988" cy="3744654"/>
          </a:xfrm>
        </p:spPr>
        <p:txBody>
          <a:bodyPr/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Identifying themes </a:t>
            </a: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reflect the 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breadth of ageing expertise at Newcastle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Locating 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potential areas for collaboration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Facilitating </a:t>
            </a:r>
            <a:r>
              <a:rPr lang="en-GB" sz="3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 collaborations</a:t>
            </a:r>
            <a:endParaRPr lang="en-GB" sz="24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B47539D-CA10-1E4B-6A41-7B1F3D0D2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Ageing: What’s inequality got to do with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1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perlight (2) compressed June 2019" id="{B48CB4D1-E90F-45FB-9F2F-AA81BFDAA6DD}" vid="{269C351F-F8C1-4513-B955-EA2B7AA329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66557</Template>
  <TotalTime>161</TotalTime>
  <Words>1082</Words>
  <Application>Microsoft Office PowerPoint</Application>
  <PresentationFormat>Widescreen</PresentationFormat>
  <Paragraphs>160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Derailed</vt:lpstr>
      <vt:lpstr>Raleway</vt:lpstr>
      <vt:lpstr>System Font</vt:lpstr>
      <vt:lpstr>Office Theme</vt:lpstr>
      <vt:lpstr>Ageing: What’s inequality got to do with it?</vt:lpstr>
      <vt:lpstr>Aims for today</vt:lpstr>
      <vt:lpstr>Timetable</vt:lpstr>
      <vt:lpstr>Ageing@Newcastle</vt:lpstr>
      <vt:lpstr>Background</vt:lpstr>
      <vt:lpstr>Understanding, predicting, and mitigating unequal ageing</vt:lpstr>
      <vt:lpstr>  </vt:lpstr>
      <vt:lpstr>Selected Centre achievements</vt:lpstr>
      <vt:lpstr>Workshop, February 2023: mapping areas of interest and possible areas for collaboration</vt:lpstr>
      <vt:lpstr>PowerPoint Presentation</vt:lpstr>
      <vt:lpstr>Part 1: Contrasting approaches to integrating the study of inequalities into research on ageing</vt:lpstr>
      <vt:lpstr>Part 2: How can we work together to explore inequalities?</vt:lpstr>
      <vt:lpstr>Part 2: How can we work together to explore inequalities?</vt:lpstr>
      <vt:lpstr>Next steps</vt:lpstr>
    </vt:vector>
  </TitlesOfParts>
  <Manager/>
  <Company>Newcastle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Deborah Atkinson</dc:creator>
  <cp:keywords/>
  <dc:description>colin@sifx.net</dc:description>
  <cp:lastModifiedBy>Terry Lisle</cp:lastModifiedBy>
  <cp:revision>14</cp:revision>
  <dcterms:created xsi:type="dcterms:W3CDTF">2020-03-16T10:27:59Z</dcterms:created>
  <dcterms:modified xsi:type="dcterms:W3CDTF">2024-02-14T12:57:23Z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</Properties>
</file>